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6858000" cx="9144000"/>
  <p:notesSz cx="6858000" cy="9144000"/>
  <p:embeddedFontLst>
    <p:embeddedFont>
      <p:font typeface="Gill Sans"/>
      <p:regular r:id="rId17"/>
      <p:bold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r:id="rId19" roundtripDataSignature="AMtx7mgdoKEufdeTg2hXpkjgVqyhBQRx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GillSans-regular.fntdata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customschemas.google.com/relationships/presentationmetadata" Target="metadata"/><Relationship Id="rId6" Type="http://schemas.openxmlformats.org/officeDocument/2006/relationships/notesMaster" Target="notesMasters/notesMaster1.xml"/><Relationship Id="rId18" Type="http://schemas.openxmlformats.org/officeDocument/2006/relationships/font" Target="fonts/GillSans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" name="Google Shape;2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2" name="Google Shape;92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" name="Google Shape;32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1" name="Google Shape;41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7" name="Google Shape;47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3" name="Google Shape;53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9" name="Google Shape;59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982a187ef5_0_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4" name="Google Shape;64;g2982a187ef5_0_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0" name="Google Shape;70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5" name="Google Shape;85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gradFill>
          <a:gsLst>
            <a:gs pos="0">
              <a:srgbClr val="FFFFFF"/>
            </a:gs>
            <a:gs pos="100000">
              <a:srgbClr val="B3B3B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showMasterSp="0" type="obj">
  <p:cSld name="OBJECT">
    <p:bg>
      <p:bgPr>
        <a:gradFill>
          <a:gsLst>
            <a:gs pos="0">
              <a:srgbClr val="FFFFFF"/>
            </a:gs>
            <a:gs pos="100000">
              <a:srgbClr val="B3B3B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" name="Google Shape;16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OBJECT 2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_26ltmf54c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9" name="Google Shape;19;p15_26ltmf54c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B3B3B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B3B3B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gradFill>
          <a:gsLst>
            <a:gs pos="0">
              <a:srgbClr val="FFFFFF"/>
            </a:gs>
            <a:gs pos="100000">
              <a:srgbClr val="B3B3B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/>
          <p:cNvSpPr txBox="1"/>
          <p:nvPr>
            <p:ph type="ctrTitle"/>
          </p:nvPr>
        </p:nvSpPr>
        <p:spPr>
          <a:xfrm>
            <a:off x="613563" y="333375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omic Sans MS"/>
              <a:buNone/>
            </a:pPr>
            <a:r>
              <a:rPr b="1" lang="en-US" sz="63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Work Experience</a:t>
            </a:r>
            <a:endParaRPr sz="63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"/>
          <p:cNvSpPr txBox="1"/>
          <p:nvPr>
            <p:ph idx="1" type="subTitle"/>
          </p:nvPr>
        </p:nvSpPr>
        <p:spPr>
          <a:xfrm>
            <a:off x="395287" y="2060575"/>
            <a:ext cx="8208900" cy="23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00"/>
              <a:buFont typeface="Comic Sans MS"/>
              <a:buNone/>
            </a:pPr>
            <a:r>
              <a:rPr b="1" i="0" lang="en-US" sz="66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Monday 1</a:t>
            </a:r>
            <a:r>
              <a:rPr b="1" lang="en-US" sz="66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b="1" i="0" lang="en-US" sz="66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th July</a:t>
            </a:r>
            <a:r>
              <a:rPr b="1" i="0" lang="en-US" sz="66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r>
              <a:rPr b="1" i="0" lang="en-US" sz="66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rgbClr val="FFFFFF"/>
              </a:buClr>
              <a:buSzPts val="6600"/>
              <a:buFont typeface="Comic Sans MS"/>
              <a:buNone/>
            </a:pPr>
            <a:r>
              <a:rPr b="1" i="0" lang="en-US" sz="66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Friday </a:t>
            </a:r>
            <a:r>
              <a:rPr b="1" lang="en-US" sz="66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19th</a:t>
            </a:r>
            <a:r>
              <a:rPr b="1" i="0" lang="en-US" sz="66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 July 20</a:t>
            </a:r>
            <a:r>
              <a:rPr b="1" lang="en-US" sz="66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24</a:t>
            </a:r>
            <a:endParaRPr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5224203"/>
            <a:ext cx="1633802" cy="1633802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1"/>
          <p:cNvSpPr txBox="1"/>
          <p:nvPr/>
        </p:nvSpPr>
        <p:spPr>
          <a:xfrm>
            <a:off x="698325" y="4453425"/>
            <a:ext cx="758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8" name="Google Shape;28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0200" y="5224203"/>
            <a:ext cx="1633802" cy="16338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gradFill>
          <a:gsLst>
            <a:gs pos="0">
              <a:srgbClr val="FFFFFF"/>
            </a:gs>
            <a:gs pos="100000">
              <a:srgbClr val="B3B3B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omic Sans MS"/>
              <a:buNone/>
            </a:pPr>
            <a:r>
              <a:rPr lang="en-US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Other </a:t>
            </a:r>
            <a:r>
              <a:rPr i="0" lang="en-US" sz="44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Support in Year 10</a:t>
            </a:r>
            <a:endParaRPr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1"/>
          <p:cNvSpPr txBox="1"/>
          <p:nvPr>
            <p:ph idx="1" type="body"/>
          </p:nvPr>
        </p:nvSpPr>
        <p:spPr>
          <a:xfrm>
            <a:off x="468312" y="15573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Preparation information session </a:t>
            </a:r>
            <a:r>
              <a:rPr i="0" lang="en-US" sz="28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with their tutor leading up to work experience</a:t>
            </a:r>
            <a:endParaRPr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Arial"/>
              <a:buChar char="•"/>
            </a:pPr>
            <a:r>
              <a:rPr i="0" lang="en-US" sz="28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Careers interviews can be booked at any time for impartial advice and guidance</a:t>
            </a:r>
            <a:endParaRPr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Arial"/>
              <a:buChar char="•"/>
            </a:pPr>
            <a:r>
              <a:rPr i="0" lang="en-US" sz="28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Careers activities during PSHE sessions</a:t>
            </a:r>
            <a:endParaRPr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Arial"/>
              <a:buChar char="•"/>
            </a:pPr>
            <a:r>
              <a:rPr i="0" lang="en-US" sz="28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College Taster days and other specialist visits - full details in </a:t>
            </a:r>
            <a:r>
              <a:rPr lang="en-US" sz="28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January</a:t>
            </a:r>
            <a:endParaRPr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gradFill>
          <a:gsLst>
            <a:gs pos="0">
              <a:srgbClr val="FFFFFF"/>
            </a:gs>
            <a:gs pos="100000">
              <a:srgbClr val="B3B3B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"/>
          <p:cNvSpPr txBox="1"/>
          <p:nvPr>
            <p:ph type="title"/>
          </p:nvPr>
        </p:nvSpPr>
        <p:spPr>
          <a:xfrm>
            <a:off x="913565" y="2837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omic Sans MS"/>
              <a:buNone/>
            </a:pPr>
            <a:r>
              <a:rPr b="1" i="0" lang="en-US" sz="47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Why do Work experience?</a:t>
            </a:r>
            <a:endParaRPr b="1" sz="47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2"/>
          <p:cNvSpPr txBox="1"/>
          <p:nvPr>
            <p:ph idx="1" type="body"/>
          </p:nvPr>
        </p:nvSpPr>
        <p:spPr>
          <a:xfrm>
            <a:off x="515175" y="1426700"/>
            <a:ext cx="8569200" cy="44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omic Sans MS"/>
              <a:buNone/>
            </a:pPr>
            <a:r>
              <a:rPr b="1" i="0" lang="en-US" sz="4300" u="none" cap="none" strike="noStrik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What do pupils gain from it?</a:t>
            </a:r>
            <a:endParaRPr b="1" i="0" sz="4300" u="none" cap="none" strike="noStrike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880"/>
              </a:spcBef>
              <a:spcAft>
                <a:spcPts val="0"/>
              </a:spcAft>
              <a:buClr>
                <a:srgbClr val="274E13"/>
              </a:buClr>
              <a:buSzPts val="4400"/>
              <a:buFont typeface="Arial"/>
              <a:buChar char="•"/>
            </a:pPr>
            <a:r>
              <a:rPr i="0" lang="en-US" sz="4400" u="none" cap="none" strike="noStrik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Independence</a:t>
            </a:r>
            <a:endParaRPr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880"/>
              </a:spcBef>
              <a:spcAft>
                <a:spcPts val="0"/>
              </a:spcAft>
              <a:buClr>
                <a:srgbClr val="274E13"/>
              </a:buClr>
              <a:buSzPts val="4400"/>
              <a:buFont typeface="Arial"/>
              <a:buChar char="•"/>
            </a:pPr>
            <a:r>
              <a:rPr i="0" lang="en-US" sz="4400" u="none" cap="none" strike="noStrik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Maturity</a:t>
            </a:r>
            <a:endParaRPr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880"/>
              </a:spcBef>
              <a:spcAft>
                <a:spcPts val="0"/>
              </a:spcAft>
              <a:buClr>
                <a:srgbClr val="274E13"/>
              </a:buClr>
              <a:buSzPts val="4400"/>
              <a:buFont typeface="Arial"/>
              <a:buChar char="•"/>
            </a:pPr>
            <a:r>
              <a:rPr i="0" lang="en-US" sz="4400" u="none" cap="none" strike="noStrik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Self-Confidence</a:t>
            </a:r>
            <a:endParaRPr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880"/>
              </a:spcBef>
              <a:spcAft>
                <a:spcPts val="0"/>
              </a:spcAft>
              <a:buClr>
                <a:srgbClr val="274E13"/>
              </a:buClr>
              <a:buSzPts val="4400"/>
              <a:buFont typeface="Arial"/>
              <a:buChar char="•"/>
            </a:pPr>
            <a:r>
              <a:rPr i="0" lang="en-US" sz="4400" u="none" cap="none" strike="noStrik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An understanding of </a:t>
            </a:r>
            <a:r>
              <a:rPr lang="en-US" sz="44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i="0" lang="en-US" sz="4400" u="none" cap="none" strike="noStrik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eal life and Social interaction skills</a:t>
            </a:r>
            <a:r>
              <a:rPr i="0" lang="en-US" sz="2400" u="none" cap="none" strike="noStrik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" name="Google Shape;36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5224203"/>
            <a:ext cx="1633802" cy="1633802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0200" y="5224203"/>
            <a:ext cx="1633802" cy="16338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gradFill>
          <a:gsLst>
            <a:gs pos="0">
              <a:srgbClr val="FFFFFF"/>
            </a:gs>
            <a:gs pos="100000">
              <a:srgbClr val="B3B3B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"/>
          <p:cNvSpPr txBox="1"/>
          <p:nvPr>
            <p:ph type="title"/>
          </p:nvPr>
        </p:nvSpPr>
        <p:spPr>
          <a:xfrm>
            <a:off x="685800" y="1889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omic Sans MS"/>
              <a:buNone/>
            </a:pPr>
            <a:r>
              <a:rPr b="1" i="0" lang="en-US" sz="28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How important is it to do a career you are interested in for the future?</a:t>
            </a:r>
            <a:br>
              <a:rPr b="1" i="0" lang="en-US" sz="2800" u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/>
          </a:p>
        </p:txBody>
      </p:sp>
      <p:sp>
        <p:nvSpPr>
          <p:cNvPr id="44" name="Google Shape;44;p3"/>
          <p:cNvSpPr txBox="1"/>
          <p:nvPr>
            <p:ph idx="1" type="body"/>
          </p:nvPr>
        </p:nvSpPr>
        <p:spPr>
          <a:xfrm>
            <a:off x="0" y="1412875"/>
            <a:ext cx="9144000" cy="5356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400"/>
              <a:buFont typeface="Arial"/>
              <a:buChar char="•"/>
            </a:pPr>
            <a:r>
              <a:rPr i="0" lang="en-US" sz="24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Many young people at 14/15 have very little idea what they hope to do in the future beyond continue their education.</a:t>
            </a:r>
            <a:endParaRPr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i="0" sz="2400" u="none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274E13"/>
              </a:buClr>
              <a:buSzPts val="2400"/>
              <a:buFont typeface="Arial"/>
              <a:buChar char="•"/>
            </a:pPr>
            <a:r>
              <a:rPr i="0" lang="en-US" sz="24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The most important part of this program is to experience the world beyond education to see what it is like to work with people of different ages &amp; experience and to try out a career area that may lead to future employment even if only as a part-time job to fund further education. </a:t>
            </a:r>
            <a:endParaRPr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i="0" sz="2400" u="none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274E13"/>
              </a:buClr>
              <a:buSzPts val="2400"/>
              <a:buFont typeface="Arial"/>
              <a:buChar char="•"/>
            </a:pPr>
            <a:r>
              <a:rPr i="0" lang="en-US" sz="24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Some do try a career they are interested in but the vast majority enjoy an experience of real life work where the skills they are learning are transferable to many career areas.</a:t>
            </a:r>
            <a:endParaRPr i="0" sz="2400" u="none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omic Sans MS"/>
              <a:buNone/>
            </a:pPr>
            <a:r>
              <a:rPr i="0" lang="en-US" sz="24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i="1" lang="en-US" sz="24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A successful work experience placement is one where a pupil is prepared to make an effort, show enthusiasm and is willing to work.</a:t>
            </a:r>
            <a:r>
              <a:rPr i="0" lang="en-US" sz="24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gradFill>
          <a:gsLst>
            <a:gs pos="0">
              <a:srgbClr val="FFFFFF"/>
            </a:gs>
            <a:gs pos="100000">
              <a:srgbClr val="B3B3B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"/>
          <p:cNvSpPr txBox="1"/>
          <p:nvPr>
            <p:ph type="title"/>
          </p:nvPr>
        </p:nvSpPr>
        <p:spPr>
          <a:xfrm>
            <a:off x="890588" y="129062"/>
            <a:ext cx="7362900" cy="97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mic Sans MS"/>
              <a:buNone/>
            </a:pPr>
            <a:r>
              <a:rPr b="1" i="0" lang="en-US" sz="39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How do you secure a placement?</a:t>
            </a:r>
            <a:endParaRPr b="1" sz="47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4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mic Sans MS"/>
              <a:buNone/>
            </a:pPr>
            <a:r>
              <a:rPr i="0" lang="en-US" sz="32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We do not have an online search system for placements.</a:t>
            </a:r>
            <a:endParaRPr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 i="0" sz="3200" u="none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mic Sans MS"/>
              <a:buNone/>
            </a:pPr>
            <a:r>
              <a:rPr i="0" lang="en-US" sz="32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Mrs Illsley can suggest potential employers but it is up to pupils with the support of their parents to approach employers.</a:t>
            </a:r>
            <a:endParaRPr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omic Sans MS"/>
              <a:buNone/>
            </a:pPr>
            <a:r>
              <a:rPr b="1" i="0" lang="en-US" sz="44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Forms</a:t>
            </a:r>
            <a:r>
              <a:rPr b="0" i="0" lang="en-US" sz="4400" u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/>
          </a:p>
        </p:txBody>
      </p:sp>
      <p:sp>
        <p:nvSpPr>
          <p:cNvPr id="56" name="Google Shape;56;p5"/>
          <p:cNvSpPr txBox="1"/>
          <p:nvPr>
            <p:ph idx="1" type="body"/>
          </p:nvPr>
        </p:nvSpPr>
        <p:spPr>
          <a:xfrm>
            <a:off x="457200" y="10073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mic Sans MS"/>
              <a:buNone/>
            </a:pPr>
            <a:r>
              <a:rPr lang="en-US" sz="31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To secure a placement you need to ask an employer to complete this google form*.</a:t>
            </a:r>
            <a:endParaRPr sz="31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mic Sans MS"/>
              <a:buNone/>
            </a:pPr>
            <a:r>
              <a:t/>
            </a:r>
            <a:endParaRPr sz="31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mic Sans MS"/>
              <a:buNone/>
            </a:pPr>
            <a:r>
              <a:rPr lang="en-US" sz="31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https://forms.gle/SXSanV2Ygw9dqja9A</a:t>
            </a:r>
            <a:endParaRPr sz="31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mic Sans MS"/>
              <a:buNone/>
            </a:pPr>
            <a:r>
              <a:t/>
            </a:r>
            <a:endParaRPr sz="31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mic Sans MS"/>
              <a:buNone/>
            </a:pPr>
            <a:r>
              <a:rPr lang="en-US" sz="31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The link is also available on your Google classroom and the school website.</a:t>
            </a:r>
            <a:endParaRPr sz="31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mic Sans MS"/>
              <a:buNone/>
            </a:pPr>
            <a:r>
              <a:t/>
            </a:r>
            <a:endParaRPr sz="31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mic Sans MS"/>
              <a:buNone/>
            </a:pPr>
            <a:r>
              <a:rPr lang="en-US" sz="31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It will also be emailed to parents via Parent mail.</a:t>
            </a:r>
            <a:endParaRPr sz="31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mic Sans MS"/>
              <a:buNone/>
            </a:pPr>
            <a:r>
              <a:t/>
            </a:r>
            <a:endParaRPr sz="31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mic Sans MS"/>
              <a:buNone/>
            </a:pPr>
            <a:r>
              <a:rPr lang="en-US" sz="29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*The old </a:t>
            </a:r>
            <a:r>
              <a:rPr lang="en-US" sz="29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paper based</a:t>
            </a:r>
            <a:r>
              <a:rPr lang="en-US" sz="29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 form has been phased out</a:t>
            </a:r>
            <a:endParaRPr sz="29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gradFill>
          <a:gsLst>
            <a:gs pos="0">
              <a:srgbClr val="FFFFFF"/>
            </a:gs>
            <a:gs pos="100000">
              <a:srgbClr val="B3B3B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8"/>
          <p:cNvSpPr txBox="1"/>
          <p:nvPr>
            <p:ph idx="1" type="body"/>
          </p:nvPr>
        </p:nvSpPr>
        <p:spPr>
          <a:xfrm>
            <a:off x="179387" y="1412875"/>
            <a:ext cx="8856662" cy="5256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omic Sans MS"/>
              <a:buNone/>
            </a:pPr>
            <a:r>
              <a:rPr b="1" lang="en-US" sz="3300" u="sng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Deadline dates</a:t>
            </a:r>
            <a:endParaRPr b="1" sz="3300" u="sng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omic Sans MS"/>
              <a:buNone/>
            </a:pPr>
            <a:r>
              <a:t/>
            </a:r>
            <a:endParaRPr b="1" sz="3300" u="sng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74E13"/>
              </a:buClr>
              <a:buSzPts val="2400"/>
              <a:buFont typeface="Comic Sans MS"/>
              <a:buChar char="•"/>
            </a:pPr>
            <a:r>
              <a:rPr b="1" i="0" lang="en-US" sz="24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Placements to be </a:t>
            </a:r>
            <a:r>
              <a:rPr b="1" lang="en-US" sz="24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arranged in principle </a:t>
            </a:r>
            <a:r>
              <a:rPr b="1" i="0" lang="en-US" sz="24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by </a:t>
            </a:r>
            <a:r>
              <a:rPr b="1" lang="en-US" sz="24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26th February 2024 </a:t>
            </a:r>
            <a:r>
              <a:rPr b="1" i="0" lang="en-US" sz="24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(including forms if employer able to complete them). </a:t>
            </a:r>
            <a:endParaRPr b="1" i="0" sz="2400" u="none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74E13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Employers to have  completed the Google </a:t>
            </a:r>
            <a:r>
              <a:rPr b="1" i="0" lang="en-US" sz="24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form by </a:t>
            </a:r>
            <a:r>
              <a:rPr b="1" lang="en-US" sz="24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3rd June 2024 for placement to be able to be authorised and checked as </a:t>
            </a:r>
            <a:r>
              <a:rPr b="1" lang="en-US" sz="24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suitable by school staff</a:t>
            </a:r>
            <a:endParaRPr b="1" sz="24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gradFill>
          <a:gsLst>
            <a:gs pos="0">
              <a:srgbClr val="FFFFFF"/>
            </a:gs>
            <a:gs pos="100000">
              <a:srgbClr val="B3B3B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982a187ef5_0_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omic Sans MS"/>
              <a:buNone/>
            </a:pPr>
            <a:r>
              <a:rPr b="0" i="0" lang="en-US" sz="4400" u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lang="en-US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Voluntary Contribution and parent/pupil contract</a:t>
            </a:r>
            <a:endParaRPr b="1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g2982a187ef5_0_5"/>
          <p:cNvSpPr txBox="1"/>
          <p:nvPr>
            <p:ph idx="1" type="body"/>
          </p:nvPr>
        </p:nvSpPr>
        <p:spPr>
          <a:xfrm>
            <a:off x="143712" y="2032150"/>
            <a:ext cx="8856600" cy="52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Comic Sans MS"/>
              <a:buNone/>
            </a:pPr>
            <a:r>
              <a:rPr lang="en-US" sz="24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To assist with the administration time incurred for staff organising and checking employers details, we are asking for a voluntary contribution of £20.  </a:t>
            </a:r>
            <a:endParaRPr sz="2400" u="none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Comic Sans MS"/>
              <a:buNone/>
            </a:pPr>
            <a:r>
              <a:rPr lang="en-US" sz="24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This will be available for payment online via SCOPAY or may be made by cash/cheque made payable to Swanmore College.</a:t>
            </a:r>
            <a:endParaRPr sz="2400" u="none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Comic Sans MS"/>
              <a:buNone/>
            </a:pPr>
            <a:r>
              <a:t/>
            </a:r>
            <a:endParaRPr sz="24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sz="2400">
              <a:solidFill>
                <a:srgbClr val="FFFFFF"/>
              </a:solidFill>
            </a:endParaRPr>
          </a:p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Parents and pupils are required to also return via SCOPAY a contract agreement form confirming they have read and understood the letter of understanding and obligations of agreeing to the undertaking of a work experience placement.</a:t>
            </a:r>
            <a:endParaRPr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gradFill>
          <a:gsLst>
            <a:gs pos="0">
              <a:srgbClr val="FFFFFF"/>
            </a:gs>
            <a:gs pos="100000">
              <a:srgbClr val="B3B3B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 txBox="1"/>
          <p:nvPr>
            <p:ph type="title"/>
          </p:nvPr>
        </p:nvSpPr>
        <p:spPr>
          <a:xfrm>
            <a:off x="468312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omic Sans MS"/>
              <a:buNone/>
            </a:pPr>
            <a:r>
              <a:rPr i="0" lang="en-US" sz="44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Important Dates</a:t>
            </a:r>
            <a:endParaRPr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9"/>
          <p:cNvSpPr txBox="1"/>
          <p:nvPr>
            <p:ph idx="1" type="body"/>
          </p:nvPr>
        </p:nvSpPr>
        <p:spPr>
          <a:xfrm>
            <a:off x="500062" y="1673225"/>
            <a:ext cx="8229600" cy="4857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63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t/>
            </a:r>
            <a:endParaRPr b="0" i="0" sz="4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400" lvl="4" marL="2057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400" lvl="4" marL="2057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01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15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4" name="Google Shape;74;p9"/>
          <p:cNvSpPr txBox="1"/>
          <p:nvPr/>
        </p:nvSpPr>
        <p:spPr>
          <a:xfrm>
            <a:off x="2744787" y="1077912"/>
            <a:ext cx="3540125" cy="914400"/>
          </a:xfrm>
          <a:prstGeom prst="rect">
            <a:avLst/>
          </a:prstGeom>
          <a:solidFill>
            <a:srgbClr val="FFFFFF"/>
          </a:solidFill>
          <a:ln cap="flat" cmpd="dbl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rPr i="0" lang="en-US" sz="1600" u="none" cap="none" strike="noStrike">
                <a:solidFill>
                  <a:schemeClr val="dk1"/>
                </a:solidFill>
              </a:rPr>
              <a:t>All information given to pupils and parents</a:t>
            </a:r>
            <a:endParaRPr i="0" sz="1600" u="none" cap="none" strike="noStrike">
              <a:solidFill>
                <a:srgbClr val="00000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rPr lang="en-US" sz="1600">
                <a:solidFill>
                  <a:schemeClr val="dk1"/>
                </a:solidFill>
              </a:rPr>
              <a:t>December 2023</a:t>
            </a:r>
            <a:endParaRPr i="0" sz="1600" u="none" cap="none" strike="noStrike">
              <a:solidFill>
                <a:srgbClr val="000000"/>
              </a:solidFill>
            </a:endParaRPr>
          </a:p>
        </p:txBody>
      </p:sp>
      <p:sp>
        <p:nvSpPr>
          <p:cNvPr id="75" name="Google Shape;75;p9"/>
          <p:cNvSpPr txBox="1"/>
          <p:nvPr/>
        </p:nvSpPr>
        <p:spPr>
          <a:xfrm>
            <a:off x="2744787" y="2227262"/>
            <a:ext cx="3540125" cy="914400"/>
          </a:xfrm>
          <a:prstGeom prst="rect">
            <a:avLst/>
          </a:prstGeom>
          <a:solidFill>
            <a:srgbClr val="FFFFFF"/>
          </a:solidFill>
          <a:ln cap="flat" cmpd="dbl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</a:pPr>
            <a:r>
              <a:rPr i="0" lang="en-US" sz="1600" u="none" cap="none" strike="noStrike">
                <a:solidFill>
                  <a:schemeClr val="dk1"/>
                </a:solidFill>
              </a:rPr>
              <a:t>Placement searching and support from Mrs Illsley and tutors</a:t>
            </a:r>
            <a:endParaRPr i="0" sz="1600" u="none" cap="none" strike="noStrike">
              <a:solidFill>
                <a:srgbClr val="00000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</a:pPr>
            <a:r>
              <a:rPr i="0" lang="en-US" sz="1600" u="none" cap="none" strike="noStrike">
                <a:solidFill>
                  <a:schemeClr val="dk1"/>
                </a:solidFill>
              </a:rPr>
              <a:t>Spring Term</a:t>
            </a:r>
            <a:endParaRPr i="0" sz="1600" u="none" cap="none" strike="noStrike">
              <a:solidFill>
                <a:srgbClr val="000000"/>
              </a:solidFill>
            </a:endParaRPr>
          </a:p>
        </p:txBody>
      </p:sp>
      <p:sp>
        <p:nvSpPr>
          <p:cNvPr id="76" name="Google Shape;76;p9"/>
          <p:cNvSpPr txBox="1"/>
          <p:nvPr/>
        </p:nvSpPr>
        <p:spPr>
          <a:xfrm>
            <a:off x="2744787" y="3394075"/>
            <a:ext cx="3540125" cy="914400"/>
          </a:xfrm>
          <a:prstGeom prst="rect">
            <a:avLst/>
          </a:prstGeom>
          <a:solidFill>
            <a:srgbClr val="FFFFFF"/>
          </a:solidFill>
          <a:ln cap="flat" cmpd="dbl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rPr i="0" lang="en-US" sz="1600" u="none" cap="none" strike="noStrike">
                <a:solidFill>
                  <a:schemeClr val="dk1"/>
                </a:solidFill>
              </a:rPr>
              <a:t>Deadline for Placements to be </a:t>
            </a:r>
            <a:r>
              <a:rPr lang="en-US" sz="1600">
                <a:solidFill>
                  <a:schemeClr val="dk1"/>
                </a:solidFill>
              </a:rPr>
              <a:t>agreed in principle</a:t>
            </a:r>
            <a:r>
              <a:rPr i="0" lang="en-US" sz="1600" u="none" cap="none" strike="noStrike">
                <a:solidFill>
                  <a:schemeClr val="dk1"/>
                </a:solidFill>
              </a:rPr>
              <a:t> </a:t>
            </a:r>
            <a:endParaRPr i="0" sz="1600" u="none" cap="none" strike="noStrike">
              <a:solidFill>
                <a:srgbClr val="00000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ill Sans"/>
              <a:buNone/>
            </a:pPr>
            <a:r>
              <a:rPr i="0" lang="en-US" sz="1600" u="none" cap="none" strike="noStrike">
                <a:solidFill>
                  <a:schemeClr val="dk1"/>
                </a:solidFill>
              </a:rPr>
              <a:t>Monday 2</a:t>
            </a:r>
            <a:r>
              <a:rPr lang="en-US" sz="1600">
                <a:solidFill>
                  <a:schemeClr val="dk1"/>
                </a:solidFill>
              </a:rPr>
              <a:t>6</a:t>
            </a:r>
            <a:r>
              <a:rPr i="0" lang="en-US" sz="1600" u="none" cap="none" strike="noStrike">
                <a:solidFill>
                  <a:schemeClr val="dk1"/>
                </a:solidFill>
              </a:rPr>
              <a:t>th  February 202</a:t>
            </a:r>
            <a:r>
              <a:rPr lang="en-US" sz="1600">
                <a:solidFill>
                  <a:schemeClr val="dk1"/>
                </a:solidFill>
              </a:rPr>
              <a:t>4</a:t>
            </a:r>
            <a:endParaRPr i="0" sz="1600" u="none" cap="none" strike="noStrike">
              <a:solidFill>
                <a:srgbClr val="000000"/>
              </a:solidFill>
            </a:endParaRPr>
          </a:p>
        </p:txBody>
      </p:sp>
      <p:sp>
        <p:nvSpPr>
          <p:cNvPr id="77" name="Google Shape;77;p9"/>
          <p:cNvSpPr txBox="1"/>
          <p:nvPr/>
        </p:nvSpPr>
        <p:spPr>
          <a:xfrm>
            <a:off x="2744787" y="5741987"/>
            <a:ext cx="3543300" cy="1062037"/>
          </a:xfrm>
          <a:prstGeom prst="rect">
            <a:avLst/>
          </a:prstGeom>
          <a:solidFill>
            <a:srgbClr val="FFFFFF"/>
          </a:solidFill>
          <a:ln cap="flat" cmpd="dbl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rPr i="0" lang="en-US" sz="1600" u="none" cap="none" strike="noStrike">
                <a:solidFill>
                  <a:schemeClr val="dk1"/>
                </a:solidFill>
              </a:rPr>
              <a:t>Work Experience </a:t>
            </a:r>
            <a:endParaRPr i="0" sz="1600" u="none" cap="none" strike="noStrike">
              <a:solidFill>
                <a:srgbClr val="00000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rPr i="0" lang="en-US" sz="1600" u="none" cap="none" strike="noStrike">
                <a:solidFill>
                  <a:schemeClr val="dk1"/>
                </a:solidFill>
              </a:rPr>
              <a:t>Monday 1</a:t>
            </a:r>
            <a:r>
              <a:rPr lang="en-US" sz="1600">
                <a:solidFill>
                  <a:schemeClr val="dk1"/>
                </a:solidFill>
              </a:rPr>
              <a:t>5th </a:t>
            </a:r>
            <a:r>
              <a:rPr i="0" lang="en-US" sz="1600" u="none" cap="none" strike="noStrike">
                <a:solidFill>
                  <a:schemeClr val="dk1"/>
                </a:solidFill>
              </a:rPr>
              <a:t>July – Friday </a:t>
            </a:r>
            <a:r>
              <a:rPr lang="en-US" sz="1600">
                <a:solidFill>
                  <a:schemeClr val="dk1"/>
                </a:solidFill>
              </a:rPr>
              <a:t>19th </a:t>
            </a:r>
            <a:r>
              <a:rPr i="0" lang="en-US" sz="1600" u="none" cap="none" strike="noStrike">
                <a:solidFill>
                  <a:schemeClr val="dk1"/>
                </a:solidFill>
              </a:rPr>
              <a:t>July 202</a:t>
            </a:r>
            <a:r>
              <a:rPr lang="en-US" sz="1600">
                <a:solidFill>
                  <a:schemeClr val="dk1"/>
                </a:solidFill>
              </a:rPr>
              <a:t>4</a:t>
            </a:r>
            <a:endParaRPr i="0" sz="1600" u="none" cap="none" strike="noStrike">
              <a:solidFill>
                <a:srgbClr val="000000"/>
              </a:solidFill>
            </a:endParaRPr>
          </a:p>
        </p:txBody>
      </p:sp>
      <p:cxnSp>
        <p:nvCxnSpPr>
          <p:cNvPr id="78" name="Google Shape;78;p9"/>
          <p:cNvCxnSpPr/>
          <p:nvPr/>
        </p:nvCxnSpPr>
        <p:spPr>
          <a:xfrm>
            <a:off x="4514850" y="1992312"/>
            <a:ext cx="0" cy="228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79" name="Google Shape;79;p9"/>
          <p:cNvCxnSpPr/>
          <p:nvPr/>
        </p:nvCxnSpPr>
        <p:spPr>
          <a:xfrm>
            <a:off x="4514850" y="3141662"/>
            <a:ext cx="0" cy="23495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80" name="Google Shape;80;p9"/>
          <p:cNvCxnSpPr/>
          <p:nvPr/>
        </p:nvCxnSpPr>
        <p:spPr>
          <a:xfrm>
            <a:off x="4514850" y="4308475"/>
            <a:ext cx="0" cy="27305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81" name="Google Shape;81;p9"/>
          <p:cNvSpPr txBox="1"/>
          <p:nvPr/>
        </p:nvSpPr>
        <p:spPr>
          <a:xfrm>
            <a:off x="2744787" y="4581525"/>
            <a:ext cx="3540125" cy="914400"/>
          </a:xfrm>
          <a:prstGeom prst="rect">
            <a:avLst/>
          </a:prstGeom>
          <a:solidFill>
            <a:srgbClr val="FFFFFF"/>
          </a:solidFill>
          <a:ln cap="flat" cmpd="dbl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None/>
            </a:pPr>
            <a:r>
              <a:rPr i="0" lang="en-US" sz="1600" u="none" cap="none" strike="noStrike">
                <a:solidFill>
                  <a:schemeClr val="dk1"/>
                </a:solidFill>
              </a:rPr>
              <a:t>Deadline for Placements </a:t>
            </a:r>
            <a:r>
              <a:rPr lang="en-US" sz="1600">
                <a:solidFill>
                  <a:schemeClr val="dk1"/>
                </a:solidFill>
              </a:rPr>
              <a:t>forms and contracts signed by parents</a:t>
            </a:r>
            <a:endParaRPr i="0" sz="1600" u="none" cap="none" strike="noStrike">
              <a:solidFill>
                <a:srgbClr val="00000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rPr lang="en-US" sz="1600"/>
              <a:t>Monday 3rd June 2024</a:t>
            </a:r>
            <a:endParaRPr i="0" sz="1600" u="none" cap="none" strike="noStrike">
              <a:solidFill>
                <a:srgbClr val="000000"/>
              </a:solidFill>
            </a:endParaRPr>
          </a:p>
        </p:txBody>
      </p:sp>
      <p:cxnSp>
        <p:nvCxnSpPr>
          <p:cNvPr id="82" name="Google Shape;82;p9"/>
          <p:cNvCxnSpPr/>
          <p:nvPr/>
        </p:nvCxnSpPr>
        <p:spPr>
          <a:xfrm>
            <a:off x="4514850" y="5495925"/>
            <a:ext cx="0" cy="23495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gradFill>
          <a:gsLst>
            <a:gs pos="0">
              <a:srgbClr val="FFFFFF"/>
            </a:gs>
            <a:gs pos="100000">
              <a:srgbClr val="B3B3B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0"/>
          <p:cNvSpPr txBox="1"/>
          <p:nvPr>
            <p:ph type="title"/>
          </p:nvPr>
        </p:nvSpPr>
        <p:spPr>
          <a:xfrm>
            <a:off x="914400" y="260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mic Sans MS"/>
              <a:buNone/>
            </a:pPr>
            <a:r>
              <a:rPr b="1" i="0" lang="en-US" sz="3600" u="none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Where can I get help/forms link etc?</a:t>
            </a:r>
            <a:endParaRPr b="1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0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Google Shape;89;p10"/>
          <p:cNvSpPr txBox="1"/>
          <p:nvPr/>
        </p:nvSpPr>
        <p:spPr>
          <a:xfrm>
            <a:off x="695412" y="1046325"/>
            <a:ext cx="7991400" cy="563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3200"/>
              <a:buChar char="•"/>
            </a:pPr>
            <a:r>
              <a:rPr i="0" lang="en-US" sz="3200" u="none" cap="none" strike="noStrike">
                <a:solidFill>
                  <a:srgbClr val="274E13"/>
                </a:solidFill>
              </a:rPr>
              <a:t>Pupils can see Mrs Illsley before AM Registration in R Block careers office/ W Block</a:t>
            </a:r>
            <a:endParaRPr i="0" sz="1400" u="none" cap="none" strike="noStrike">
              <a:solidFill>
                <a:srgbClr val="274E13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274E13"/>
              </a:buClr>
              <a:buSzPts val="3200"/>
              <a:buChar char="•"/>
            </a:pPr>
            <a:r>
              <a:rPr i="0" lang="en-US" sz="3200" u="none" cap="none" strike="noStrike">
                <a:solidFill>
                  <a:srgbClr val="274E13"/>
                </a:solidFill>
              </a:rPr>
              <a:t>Parents can phone the school and ask to speak to Mrs Illsley</a:t>
            </a:r>
            <a:endParaRPr i="0" sz="1400" u="none" cap="none" strike="noStrike">
              <a:solidFill>
                <a:srgbClr val="274E13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274E13"/>
              </a:buClr>
              <a:buSzPts val="3200"/>
              <a:buChar char="•"/>
            </a:pPr>
            <a:r>
              <a:rPr i="0" lang="en-US" sz="3200" u="none" cap="none" strike="noStrike">
                <a:solidFill>
                  <a:srgbClr val="274E13"/>
                </a:solidFill>
              </a:rPr>
              <a:t>Visit the college website for a copy of this presentation and </a:t>
            </a:r>
            <a:r>
              <a:rPr lang="en-US" sz="3200">
                <a:solidFill>
                  <a:srgbClr val="274E13"/>
                </a:solidFill>
              </a:rPr>
              <a:t>a link to the google </a:t>
            </a:r>
            <a:r>
              <a:rPr i="0" lang="en-US" sz="3200" u="none" cap="none" strike="noStrike">
                <a:solidFill>
                  <a:srgbClr val="274E13"/>
                </a:solidFill>
              </a:rPr>
              <a:t>form</a:t>
            </a:r>
            <a:endParaRPr i="0" sz="1400" u="none" cap="none" strike="noStrike">
              <a:solidFill>
                <a:srgbClr val="274E13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274E13"/>
              </a:buClr>
              <a:buSzPts val="3200"/>
              <a:buChar char="•"/>
            </a:pPr>
            <a:r>
              <a:rPr i="0" lang="en-US" sz="3200" u="none" cap="none" strike="noStrike">
                <a:solidFill>
                  <a:srgbClr val="274E13"/>
                </a:solidFill>
              </a:rPr>
              <a:t>Form</a:t>
            </a:r>
            <a:r>
              <a:rPr lang="en-US" sz="3200">
                <a:solidFill>
                  <a:srgbClr val="274E13"/>
                </a:solidFill>
              </a:rPr>
              <a:t> link </a:t>
            </a:r>
            <a:r>
              <a:rPr i="0" lang="en-US" sz="3200" u="none" cap="none" strike="noStrike">
                <a:solidFill>
                  <a:srgbClr val="274E13"/>
                </a:solidFill>
              </a:rPr>
              <a:t>can also </a:t>
            </a:r>
            <a:r>
              <a:rPr lang="en-US" sz="3200">
                <a:solidFill>
                  <a:srgbClr val="274E13"/>
                </a:solidFill>
              </a:rPr>
              <a:t>found on the Careers classroom</a:t>
            </a:r>
            <a:endParaRPr i="0" sz="1400" u="none" cap="none" strike="noStrike">
              <a:solidFill>
                <a:srgbClr val="274E13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Default Design">
  <a:themeElements>
    <a:clrScheme name="">
      <a:dk1>
        <a:srgbClr val="000000"/>
      </a:dk1>
      <a:lt1>
        <a:srgbClr val="33CC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DE2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2_Default Design">
  <a:themeElements>
    <a:clrScheme name="">
      <a:dk1>
        <a:srgbClr val="000000"/>
      </a:dk1>
      <a:lt1>
        <a:srgbClr val="33CC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DE2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2003-01-28T16:03:41Z</dcterms:created>
  <dc:creator>Sparsholt College Hampshire</dc:creator>
</cp:coreProperties>
</file>